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06" r:id="rId3"/>
    <p:sldId id="285" r:id="rId4"/>
    <p:sldId id="291" r:id="rId5"/>
    <p:sldId id="295" r:id="rId6"/>
    <p:sldId id="302" r:id="rId7"/>
    <p:sldId id="292" r:id="rId8"/>
    <p:sldId id="308" r:id="rId9"/>
    <p:sldId id="282" r:id="rId10"/>
    <p:sldId id="277" r:id="rId11"/>
    <p:sldId id="310" r:id="rId12"/>
    <p:sldId id="312" r:id="rId13"/>
    <p:sldId id="31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1"/>
    <p:restoredTop sz="94830"/>
  </p:normalViewPr>
  <p:slideViewPr>
    <p:cSldViewPr snapToGrid="0">
      <p:cViewPr>
        <p:scale>
          <a:sx n="111" d="100"/>
          <a:sy n="111" d="100"/>
        </p:scale>
        <p:origin x="14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25CB0-81C1-432A-A396-88AA2F6966C6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A8E04-61CB-439B-A3F1-8EA846AC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1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9F72-E4A4-EEBD-B59B-477CA5CEC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B7A0E-1B8A-C5BC-F6B6-087E40807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66BB-AC93-3D30-3539-8412A8E2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8C90-D6CC-8B45-3F69-463EF681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56730-ABF9-6600-92D0-9AFA8043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51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330B-3610-C89A-F403-24C13591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7D432-D112-ACD8-901C-2C628311C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C1CCC-2E10-20D7-6B93-4D83CC0D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55FCD-9658-D431-6A77-AF92613E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7B808-D66B-B1EB-AA1E-FDF5619B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D04CB4-0C2B-575B-CD78-1857F56DF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DDFD0-88F3-ACA1-D3DC-1116231E8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0BB3A-A462-64D5-8874-95FC93A2C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B2F-37C1-640A-AFFD-574B630C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EA805-3D30-5651-946A-C55EBB08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4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0CAB-890C-5EA4-9057-1C703394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883D1-CE8E-6E4F-76DD-25AA9B1D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8F70F-04B9-6C1E-E185-70851812A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0A5A1-421B-B3C8-CA8C-07A8FD4C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C5301-C208-C928-39A8-338ED13C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2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F605-41B3-425A-BAD5-BA88EA90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13D33-9AA2-DB94-CE9D-5F9F58C06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152BC-AFC8-430D-E159-0B9860B7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3C46E-E8A2-54AE-88F4-3628B1FB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AB17-764E-5CDF-3A4F-61C5027A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42EB-FBC8-9C31-98D1-84E94466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D4B7-8F24-A0D8-95D1-88F63FEF3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32D60-1ACD-8837-66A4-045D4D84B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B5BFC-39C6-EC98-9604-58C96AFE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CE266-49F7-81F9-10F8-D81F724C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E99C4-2374-4254-D046-3225CDC71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3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C978-045D-CF24-9C78-6F163DC1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5CD03-0AB1-8AA2-B2CF-A6999E4E0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3B1A6-A9C3-6421-9A37-1B31DD99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BD63A-1D9C-F60C-18AE-0492A873B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E30D75-5F76-F1FF-F1E4-FA3980C515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86BC3-9516-FC2E-95E2-6B5390D1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9EDD2-516F-56C8-7298-B5BB897B4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69B07-0540-DC32-50F5-1910A0F9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2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67D3-D51D-CE31-2F5F-C88DB2A7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F40F3-8695-4594-F9BE-65657DE59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A7180-829D-E6A6-9F2D-31572B23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16D93-687B-A8A0-494C-ED62D745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9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F8C909-B61C-3321-E9ED-701645D3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82093-5120-C4A5-ABFD-B22ED577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E338-EACC-AED3-E0AC-8A1373E3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4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1A7F-F3A9-829D-7968-24FFD194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20E44-F406-F541-0573-263666409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B633A-3012-75DE-F110-33D2BFD62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1316C-D5B6-68E0-A50F-1719C36B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2E2E4-97DC-3F7E-1310-B3EA3DC6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62F25-6225-A633-FAB9-CBD98FE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5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9C71-66D3-EC35-1E79-646789D5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27EAA-E918-FDEB-69E5-396A6E01E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C2DF1-EC85-92EE-896D-7EF9E609F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1CBBC-6BE4-9375-A0FD-7845881C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37A41-E96A-3C92-4654-52167C5F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8AB23-3CFC-DE4F-B48F-6352FBDE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D32C5-F6BA-8CE1-4CBE-E3640241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87D5A-22A1-9472-6539-EA6FEA34C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8C957-1BA1-2610-7812-89ADFCC72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1BC5-3812-C449-8EDB-48A591FE084F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B0308-BE39-5BFD-33BF-CF9BF386D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58573-4A7F-2003-CFBC-9A611AAF4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441B1-FFFB-F367-A9D2-67AC1D2F1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Training and Deploying a ML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B2BE0-16D8-3F88-6196-174D676B7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With Ahad </a:t>
            </a:r>
            <a:r>
              <a:rPr lang="en-US" dirty="0" err="1"/>
              <a:t>Jawaid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8" descr="A logo with text on it&#10;&#10;Description automatically generated">
            <a:extLst>
              <a:ext uri="{FF2B5EF4-FFF2-40B4-BE49-F238E27FC236}">
                <a16:creationId xmlns:a16="http://schemas.microsoft.com/office/drawing/2014/main" id="{7079ECE5-202F-73B1-4F4E-3984E2EC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2" y="569297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9AF54-1F92-1953-1F44-63520A65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Transfer Learning</a:t>
            </a:r>
          </a:p>
        </p:txBody>
      </p:sp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5132" name="Straight Connector 513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33" name="Rectangle 513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DL4J and transfer learning - Java Deep Learning Projects [Book]">
            <a:extLst>
              <a:ext uri="{FF2B5EF4-FFF2-40B4-BE49-F238E27FC236}">
                <a16:creationId xmlns:a16="http://schemas.microsoft.com/office/drawing/2014/main" id="{46392E23-4EAD-E1DB-95E7-E3909D02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0572" y="1634975"/>
            <a:ext cx="5608830" cy="347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72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70935-849D-C2FA-BAB0-C096AD7B1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Model Capacity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A9959601-0BFA-8797-7173-0AF1F5511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4889" y="2630531"/>
            <a:ext cx="9436498" cy="32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9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F4B3C-7970-85A3-DEF1-23958D77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Training / Test Split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encil and a book with paper and eraser&#10;&#10;Description automatically generated">
            <a:extLst>
              <a:ext uri="{FF2B5EF4-FFF2-40B4-BE49-F238E27FC236}">
                <a16:creationId xmlns:a16="http://schemas.microsoft.com/office/drawing/2014/main" id="{33A4130A-807D-E850-A1EF-A0F2D81BF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776" y="3119061"/>
            <a:ext cx="2370159" cy="23701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96A81-E08F-4098-EAE7-35A158117A4E}"/>
              </a:ext>
            </a:extLst>
          </p:cNvPr>
          <p:cNvSpPr txBox="1"/>
          <p:nvPr/>
        </p:nvSpPr>
        <p:spPr>
          <a:xfrm>
            <a:off x="2744776" y="5489220"/>
            <a:ext cx="2009244" cy="755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04088">
              <a:spcAft>
                <a:spcPts val="600"/>
              </a:spcAft>
            </a:pPr>
            <a:r>
              <a:rPr lang="en-US" sz="21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Homework (Training Set)</a:t>
            </a:r>
            <a:endParaRPr lang="en-US" sz="2800"/>
          </a:p>
        </p:txBody>
      </p:sp>
      <p:pic>
        <p:nvPicPr>
          <p:cNvPr id="8" name="Picture 7" descr="A paper with a pencil and checklist&#10;&#10;Description automatically generated">
            <a:extLst>
              <a:ext uri="{FF2B5EF4-FFF2-40B4-BE49-F238E27FC236}">
                <a16:creationId xmlns:a16="http://schemas.microsoft.com/office/drawing/2014/main" id="{294C2E63-2275-8F7E-1B40-ED9B4791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67" y="3017519"/>
            <a:ext cx="2471701" cy="2471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169CF8-4D78-B495-40BF-F7289FC79199}"/>
              </a:ext>
            </a:extLst>
          </p:cNvPr>
          <p:cNvSpPr txBox="1"/>
          <p:nvPr/>
        </p:nvSpPr>
        <p:spPr>
          <a:xfrm>
            <a:off x="6884959" y="5470204"/>
            <a:ext cx="2575770" cy="83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704088">
              <a:spcAft>
                <a:spcPts val="600"/>
              </a:spcAft>
            </a:pPr>
            <a:r>
              <a:rPr lang="en-US" sz="21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</a:t>
            </a:r>
          </a:p>
          <a:p>
            <a:pPr algn="ctr" defTabSz="704088">
              <a:spcAft>
                <a:spcPts val="600"/>
              </a:spcAft>
            </a:pPr>
            <a:r>
              <a:rPr lang="en-US" sz="21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(Validation / Test Set)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714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662B3-6A62-1AF6-FF14-87872AD63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Training a Model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artoon of a person holding a book&#10;&#10;Description automatically generated">
            <a:extLst>
              <a:ext uri="{FF2B5EF4-FFF2-40B4-BE49-F238E27FC236}">
                <a16:creationId xmlns:a16="http://schemas.microsoft.com/office/drawing/2014/main" id="{060195A4-3B89-B10C-970D-7A0A1F68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132" y="3017519"/>
            <a:ext cx="2681062" cy="2681062"/>
          </a:xfrm>
          <a:prstGeom prst="rect">
            <a:avLst/>
          </a:prstGeom>
        </p:spPr>
      </p:pic>
      <p:pic>
        <p:nvPicPr>
          <p:cNvPr id="9" name="Picture 8" descr="A cartoon of a person waving&#10;&#10;Description automatically generated">
            <a:extLst>
              <a:ext uri="{FF2B5EF4-FFF2-40B4-BE49-F238E27FC236}">
                <a16:creationId xmlns:a16="http://schemas.microsoft.com/office/drawing/2014/main" id="{6188DB1C-6F41-FAEC-B111-EE9FDDB8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449" y="3190269"/>
            <a:ext cx="2508312" cy="2508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D724E3-06CB-AEE7-A234-0A79CE2A45DC}"/>
              </a:ext>
            </a:extLst>
          </p:cNvPr>
          <p:cNvSpPr txBox="1"/>
          <p:nvPr/>
        </p:nvSpPr>
        <p:spPr>
          <a:xfrm>
            <a:off x="3460059" y="5855564"/>
            <a:ext cx="856325" cy="398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en-US" sz="19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</a:t>
            </a:r>
            <a:endParaRPr lang="en-US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87181-2EF4-8089-2A73-3A4964105244}"/>
              </a:ext>
            </a:extLst>
          </p:cNvPr>
          <p:cNvSpPr txBox="1"/>
          <p:nvPr/>
        </p:nvSpPr>
        <p:spPr>
          <a:xfrm>
            <a:off x="7218520" y="5830886"/>
            <a:ext cx="1912447" cy="398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en-US" sz="19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(The trainer)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682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74CEC-C2C0-0DB9-AA49-8A5FA7A0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2456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Sign In and Feedback!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45601-1B38-C27F-FF98-7F94CD67D8E6}"/>
              </a:ext>
            </a:extLst>
          </p:cNvPr>
          <p:cNvSpPr txBox="1"/>
          <p:nvPr/>
        </p:nvSpPr>
        <p:spPr>
          <a:xfrm>
            <a:off x="707587" y="5805419"/>
            <a:ext cx="4394408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5840">
              <a:spcAft>
                <a:spcPts val="600"/>
              </a:spcAft>
            </a:pPr>
            <a:r>
              <a:rPr lang="en-US" sz="198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198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forms.gle</a:t>
            </a:r>
            <a:r>
              <a:rPr lang="en-US" sz="198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/3AmVQFg1tr1KWSNG6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EA5D0-5651-767E-020C-123B8A129710}"/>
              </a:ext>
            </a:extLst>
          </p:cNvPr>
          <p:cNvSpPr txBox="1"/>
          <p:nvPr/>
        </p:nvSpPr>
        <p:spPr>
          <a:xfrm>
            <a:off x="1502455" y="1936439"/>
            <a:ext cx="2656816" cy="577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5840">
              <a:spcAft>
                <a:spcPts val="600"/>
              </a:spcAft>
            </a:pPr>
            <a:r>
              <a:rPr lang="en-US" sz="30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Feedback Form</a:t>
            </a:r>
            <a:endParaRPr lang="en-US" sz="2800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30D9530-0FA9-A801-BE0E-FCAEA3E6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34" y="2381250"/>
            <a:ext cx="3377513" cy="3440060"/>
          </a:xfrm>
          <a:prstGeom prst="rect">
            <a:avLst/>
          </a:prstGeom>
        </p:spPr>
      </p:pic>
      <p:pic>
        <p:nvPicPr>
          <p:cNvPr id="8" name="Content Placeholder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DC0E8D-676A-38E5-A1CF-22B8974CF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" b="4132"/>
          <a:stretch/>
        </p:blipFill>
        <p:spPr>
          <a:xfrm>
            <a:off x="6933001" y="2508108"/>
            <a:ext cx="3249061" cy="3135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804C67-C55E-362F-EE18-DE4581C30B81}"/>
              </a:ext>
            </a:extLst>
          </p:cNvPr>
          <p:cNvSpPr txBox="1"/>
          <p:nvPr/>
        </p:nvSpPr>
        <p:spPr>
          <a:xfrm>
            <a:off x="7495622" y="1941799"/>
            <a:ext cx="217341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5840">
              <a:spcAft>
                <a:spcPts val="600"/>
              </a:spcAft>
            </a:pPr>
            <a:r>
              <a:rPr lang="en-US" sz="308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 In Form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4C8A3-F6B0-B89B-30C6-BD20682CFADD}"/>
              </a:ext>
            </a:extLst>
          </p:cNvPr>
          <p:cNvSpPr txBox="1"/>
          <p:nvPr/>
        </p:nvSpPr>
        <p:spPr>
          <a:xfrm>
            <a:off x="7471593" y="5821310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 In Code: </a:t>
            </a:r>
          </a:p>
        </p:txBody>
      </p:sp>
    </p:spTree>
    <p:extLst>
      <p:ext uri="{BB962C8B-B14F-4D97-AF65-F5344CB8AC3E}">
        <p14:creationId xmlns:p14="http://schemas.microsoft.com/office/powerpoint/2010/main" val="132615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286A-30AC-0BDB-B98D-6CF67AD4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E64C-D8BB-C762-1E99-B4C2D246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992" y="628388"/>
            <a:ext cx="9984615" cy="1597228"/>
          </a:xfrm>
        </p:spPr>
        <p:txBody>
          <a:bodyPr>
            <a:normAutofit/>
          </a:bodyPr>
          <a:lstStyle/>
          <a:p>
            <a:r>
              <a:rPr lang="en-US" sz="4800" dirty="0"/>
              <a:t>Program vs Machine Learning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4252EE1-FC14-9FBE-A538-9B899FDA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73" y="3804452"/>
            <a:ext cx="6702643" cy="1742686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02D95DC-9FE7-D7E8-8957-4BE0F168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1554" y="2141272"/>
            <a:ext cx="7131915" cy="119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7DC0E-51E1-0B1D-5FDD-84E23AD28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Picking parameters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edia2">
            <a:hlinkClick r:id="" action="ppaction://media"/>
            <a:extLst>
              <a:ext uri="{FF2B5EF4-FFF2-40B4-BE49-F238E27FC236}">
                <a16:creationId xmlns:a16="http://schemas.microsoft.com/office/drawing/2014/main" id="{BA828977-5846-FED6-5042-BCE4AB4E4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6616" y="1908098"/>
            <a:ext cx="6568289" cy="470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3745E-D5CE-87AA-AE60-0A800E87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Measurement of Error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DA643C-4728-FD39-5EF7-E3A63C48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4" y="1987589"/>
            <a:ext cx="6116761" cy="26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2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4617491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27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-1"/>
            <a:ext cx="4617491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2A1E8-639D-27B6-E61D-E5DD272D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87" y="617921"/>
            <a:ext cx="348204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slopes to adjust weights</a:t>
            </a:r>
          </a:p>
        </p:txBody>
      </p:sp>
      <p:pic>
        <p:nvPicPr>
          <p:cNvPr id="47" name="Picture 18" descr="Gradient Descent Explained Simply with Examples - Analytics Yogi">
            <a:extLst>
              <a:ext uri="{FF2B5EF4-FFF2-40B4-BE49-F238E27FC236}">
                <a16:creationId xmlns:a16="http://schemas.microsoft.com/office/drawing/2014/main" id="{AADADA28-F442-1F53-22B6-C84B15EF2B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" t="9414" b="4659"/>
          <a:stretch/>
        </p:blipFill>
        <p:spPr bwMode="auto">
          <a:xfrm>
            <a:off x="4736479" y="1210082"/>
            <a:ext cx="6986826" cy="443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01F882F-63FE-9B86-069B-D5E5C50A8455}"/>
              </a:ext>
            </a:extLst>
          </p:cNvPr>
          <p:cNvSpPr/>
          <p:nvPr/>
        </p:nvSpPr>
        <p:spPr>
          <a:xfrm>
            <a:off x="10982093" y="3215368"/>
            <a:ext cx="682314" cy="487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3E8A6F-96AE-9CBB-B588-99D620FBAF04}"/>
              </a:ext>
            </a:extLst>
          </p:cNvPr>
          <p:cNvSpPr/>
          <p:nvPr/>
        </p:nvSpPr>
        <p:spPr>
          <a:xfrm>
            <a:off x="10898248" y="1891012"/>
            <a:ext cx="954021" cy="28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F13227-1C91-32DB-D3F0-694F73077718}"/>
              </a:ext>
            </a:extLst>
          </p:cNvPr>
          <p:cNvSpPr/>
          <p:nvPr/>
        </p:nvSpPr>
        <p:spPr>
          <a:xfrm>
            <a:off x="11041866" y="1657215"/>
            <a:ext cx="666787" cy="233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D1FED-C6EE-6AC3-8A9D-79D788782531}"/>
              </a:ext>
            </a:extLst>
          </p:cNvPr>
          <p:cNvSpPr txBox="1"/>
          <p:nvPr/>
        </p:nvSpPr>
        <p:spPr>
          <a:xfrm>
            <a:off x="10898248" y="1825138"/>
            <a:ext cx="1222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Slope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ACFED1-38F6-C1CA-4E37-659F31577984}"/>
              </a:ext>
            </a:extLst>
          </p:cNvPr>
          <p:cNvSpPr/>
          <p:nvPr/>
        </p:nvSpPr>
        <p:spPr>
          <a:xfrm>
            <a:off x="5656251" y="4711603"/>
            <a:ext cx="1716085" cy="216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A6EDAC-152D-03E3-4087-5C91218744D1}"/>
              </a:ext>
            </a:extLst>
          </p:cNvPr>
          <p:cNvSpPr/>
          <p:nvPr/>
        </p:nvSpPr>
        <p:spPr>
          <a:xfrm>
            <a:off x="10856799" y="4454412"/>
            <a:ext cx="682314" cy="216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A3FC68E-00C4-1BA0-423C-15894F38D506}"/>
              </a:ext>
            </a:extLst>
          </p:cNvPr>
          <p:cNvSpPr/>
          <p:nvPr/>
        </p:nvSpPr>
        <p:spPr>
          <a:xfrm>
            <a:off x="6043894" y="3936807"/>
            <a:ext cx="391834" cy="7747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30441C-D25C-D056-8F10-19DD521BD153}"/>
              </a:ext>
            </a:extLst>
          </p:cNvPr>
          <p:cNvSpPr txBox="1"/>
          <p:nvPr/>
        </p:nvSpPr>
        <p:spPr>
          <a:xfrm>
            <a:off x="10762105" y="4347341"/>
            <a:ext cx="1226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Error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7DBED2-7D0F-6804-568F-8552E5192EC8}"/>
              </a:ext>
            </a:extLst>
          </p:cNvPr>
          <p:cNvSpPr/>
          <p:nvPr/>
        </p:nvSpPr>
        <p:spPr>
          <a:xfrm>
            <a:off x="4962889" y="2174277"/>
            <a:ext cx="53747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3965A6-D457-9C58-D5C4-F521F6C0117F}"/>
              </a:ext>
            </a:extLst>
          </p:cNvPr>
          <p:cNvSpPr txBox="1"/>
          <p:nvPr/>
        </p:nvSpPr>
        <p:spPr>
          <a:xfrm>
            <a:off x="4778674" y="2108831"/>
            <a:ext cx="96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40953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B17F1-206C-31AF-90CC-00F4E497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Automating picking parameters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he 'ABC' of Gradient Descent in ML : A ball rolling down the slope of a  valley | by Burak Y | Medium">
            <a:extLst>
              <a:ext uri="{FF2B5EF4-FFF2-40B4-BE49-F238E27FC236}">
                <a16:creationId xmlns:a16="http://schemas.microsoft.com/office/drawing/2014/main" id="{F40B0638-9241-1F13-25A5-7DBEC259A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202058"/>
            <a:ext cx="5628018" cy="42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37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22A60-EEDD-CF6F-A003-B57097AF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/>
              <a:t>Training a Machine Learning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3F00EED3-7BFF-F5B3-1BC5-D33F081D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0" y="2761979"/>
            <a:ext cx="9921869" cy="31501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5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3BF18B-C8A1-400D-BBBD-6103EC9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07680-F940-905D-CE97-FC2C9388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Visualizing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Learned Parameters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333901A-6DB2-5997-37CF-36B0F9A54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" r="2" b="2"/>
          <a:stretch/>
        </p:blipFill>
        <p:spPr>
          <a:xfrm>
            <a:off x="545231" y="858525"/>
            <a:ext cx="3719192" cy="5211906"/>
          </a:xfrm>
          <a:prstGeom prst="rect">
            <a:avLst/>
          </a:prstGeom>
        </p:spPr>
      </p:pic>
      <p:pic>
        <p:nvPicPr>
          <p:cNvPr id="12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ED798C4A-2411-0320-A083-11B135391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759" r="5" b="5192"/>
          <a:stretch/>
        </p:blipFill>
        <p:spPr>
          <a:xfrm>
            <a:off x="4457706" y="858524"/>
            <a:ext cx="3685031" cy="250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CE636A-A0E6-91D8-4FB6-5F09E891C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84" r="5" b="18159"/>
          <a:stretch/>
        </p:blipFill>
        <p:spPr>
          <a:xfrm>
            <a:off x="4457712" y="3564974"/>
            <a:ext cx="3685031" cy="25054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6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4064</TotalTime>
  <Words>89</Words>
  <Application>Microsoft Macintosh PowerPoint</Application>
  <PresentationFormat>Widescreen</PresentationFormat>
  <Paragraphs>27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inherit</vt:lpstr>
      <vt:lpstr>Office Theme</vt:lpstr>
      <vt:lpstr>Training and Deploying a ML Model</vt:lpstr>
      <vt:lpstr>Recap</vt:lpstr>
      <vt:lpstr>Program vs Machine Learning</vt:lpstr>
      <vt:lpstr>Picking parameters</vt:lpstr>
      <vt:lpstr>Measurement of Error</vt:lpstr>
      <vt:lpstr>Using slopes to adjust weights</vt:lpstr>
      <vt:lpstr>Automating picking parameters</vt:lpstr>
      <vt:lpstr>Training a Machine Learning Model</vt:lpstr>
      <vt:lpstr>Visualizing Learned Parameters</vt:lpstr>
      <vt:lpstr>Transfer Learning</vt:lpstr>
      <vt:lpstr>Model Capacity</vt:lpstr>
      <vt:lpstr>Training / Test Split</vt:lpstr>
      <vt:lpstr>Training a Model</vt:lpstr>
      <vt:lpstr>Sign In and Feedback!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ML Monday</dc:title>
  <dc:creator>Jawaid, Ahad</dc:creator>
  <cp:lastModifiedBy>Jawaid, Ahad</cp:lastModifiedBy>
  <cp:revision>23</cp:revision>
  <dcterms:created xsi:type="dcterms:W3CDTF">2023-09-18T16:47:15Z</dcterms:created>
  <dcterms:modified xsi:type="dcterms:W3CDTF">2023-10-09T23:50:29Z</dcterms:modified>
</cp:coreProperties>
</file>